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5" r:id="rId6"/>
    <p:sldId id="266" r:id="rId7"/>
    <p:sldId id="267" r:id="rId8"/>
    <p:sldId id="268" r:id="rId9"/>
    <p:sldId id="260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C60B3-AEDE-45B3-B8B0-B79B14AF7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AA8BF9-782A-448F-916B-5418B6C92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D3624C-A9F2-4682-8678-D0DCD817A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C6D96C-223E-44CD-A168-43F57154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0F2EA0-5E93-4B65-BA29-07613ADA0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65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4204D-548A-4E08-921F-CF3F33B85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2BEADA-E3E2-434B-9E49-F644C4546A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E8AE3A-C087-4F90-B84B-976D7B09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2AE022-B1CE-47C3-80E8-2C53D3D6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8448CC-F931-4F6F-BD9A-07215479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381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504549-C84E-4CCF-9A36-95FCEB7E3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FB46B64-5AB4-48B5-B4D1-75264B6CA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384422-AF2C-43D7-A493-DFAC7AC6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9CA494-7A49-491B-8977-2F611AE12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6D2937-D9E6-41C0-A077-682BE8BB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63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D04CB6-3DE6-4AE4-B36C-36CE647F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397B88-5813-4C17-A994-688F9E43C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A38D5A-E396-42B1-8583-36611FB4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CAD5D5-D920-49B4-AA26-0F4CE1FB8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B55D20-6241-43FD-BAF9-25B213BA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26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C9314-95D6-4726-BAF3-41D5B9C5B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D9E205-8C27-429B-8AE1-4D7A8897E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1989EF-2659-4074-9373-92C1E1EC0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0E9E4B-E448-40C3-981C-96A339417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EBC142-8FB9-43EF-8E6F-1E698DED1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55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CF32B-668E-4126-A778-68BDCB486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41BEC5-0A3C-4CC3-8D6B-723D07F14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E7135C-7CEF-425F-B850-579E63383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A1922C9-D3FE-4E3B-8D95-999838061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4C927C-8005-4242-A9D2-D8D87339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97F2C2-07E8-4F87-88D0-FC9EAACC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250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F70E3-2E02-4827-BD47-7D7EF3C2E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1C4351-C1D7-4B7B-A3CF-4DE5D4D82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E2330E-AC5D-4C8D-B35B-E1E9B961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2370C7-A93C-47D6-A2BB-E022586A6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9CE0E2C-6C03-42C2-BCC9-1FBD5727C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135C99F-2827-4970-8A18-87F5D480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979CA4A-9AC0-481F-B54F-08A070ED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5FC5F29-0818-4507-9933-6CE7E7294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99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942A8-A5EF-401C-8377-3D0D50A7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44C185-802E-4741-B424-DCC413088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246A527-D5E4-4987-B36B-A6268CEF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A5F9ACE-E017-4359-8B03-A30A5065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44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053BDA1-4016-4C9A-98D4-57491A56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5470699-0F52-4475-86CF-284F9521B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B49990-C98E-4845-8607-7F7A8104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888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BCE53D-FC71-4B65-9CA6-80EDA851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54B131-9402-40E4-B99D-8D755929E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61A9E9D-D914-44DB-94CE-F2C70ACD9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7478B7-FB9D-4915-A7EC-C54D2340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1EDA78C-9426-4CA5-8570-0E31BCE0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8CCFCF-EB7A-42A9-A282-A2798772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99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6F3BA3-F18F-4DD1-8E45-76069CF00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FAA5AA5-E59C-4771-815B-6848EC0EB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99B49A8-71EA-4008-A6C6-2EEF3557B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767896-E7B2-4A46-9E07-8FA66EF4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E24CB5-D559-40FF-BB92-2B841A7B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B94B80-6BF4-4C49-BE3E-829A966E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5B8A1C9-8946-4454-A473-84330C027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5C2DE1-9226-48C4-83B7-07D269B47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55C71-0B2B-4F19-9911-FD6CB3B56B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45075-8E07-4AB0-8F8B-16F7E3103AF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073328-2A1E-4DA8-AA7D-291941F94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E49485-6FDA-4833-85AE-790C52C28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DE912-78BE-4B03-ACE2-B146C1D7F6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91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ctransmgdiretoria@gmail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60C4B3-5413-4FF9-A4FB-A9E1923C9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pt-BR" sz="3800">
                <a:solidFill>
                  <a:schemeClr val="bg1"/>
                </a:solidFill>
              </a:rPr>
              <a:t>I Encontro Mineiro de Avaliação Psicológica no Trânsito:a prática e os desafios</a:t>
            </a:r>
            <a:br>
              <a:rPr lang="pt-BR" sz="3800">
                <a:solidFill>
                  <a:schemeClr val="bg1"/>
                </a:solidFill>
              </a:rPr>
            </a:br>
            <a:endParaRPr lang="pt-BR" sz="380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16ECCD-A582-43F8-B129-C13A52FA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pt-BR" sz="2000" dirty="0">
                <a:solidFill>
                  <a:schemeClr val="bg1"/>
                </a:solidFill>
              </a:rPr>
              <a:t>Palestrante: Carlos Luiz Souza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m 4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E977C8D-6DD5-4015-A809-8DC03E2176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2289531"/>
            <a:ext cx="4047843" cy="91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98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B1DA61-C4B1-42A7-8B1C-3343B322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/>
              <a:t>Apresentação do Palestrante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BD04A2C2-182F-46C6-8F81-242767F5DF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" r="2212" b="-2"/>
          <a:stretch/>
        </p:blipFill>
        <p:spPr>
          <a:xfrm>
            <a:off x="480060" y="1648711"/>
            <a:ext cx="3425957" cy="3560097"/>
          </a:xfrm>
          <a:prstGeom prst="rect">
            <a:avLst/>
          </a:prstGeom>
        </p:spPr>
      </p:pic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A7D691DD-6368-4570-B91B-6390EAECB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 lnSpcReduction="10000"/>
          </a:bodyPr>
          <a:lstStyle/>
          <a:p>
            <a:r>
              <a:rPr lang="pt-BR" sz="1100" dirty="0"/>
              <a:t>Graduado em psicologia pelo Instituto Cultural Newton Paiva Ferreira;</a:t>
            </a:r>
          </a:p>
          <a:p>
            <a:endParaRPr lang="pt-BR" sz="1100" dirty="0"/>
          </a:p>
          <a:p>
            <a:r>
              <a:rPr lang="pt-BR" sz="1100" dirty="0"/>
              <a:t>Especializado em:</a:t>
            </a:r>
          </a:p>
          <a:p>
            <a:pPr lvl="1"/>
            <a:r>
              <a:rPr lang="pt-BR" sz="1100" dirty="0"/>
              <a:t>Higiene Ocupacional pela Fundação Lucas Machado (Ciências Médicas de Minas Gerais);</a:t>
            </a:r>
          </a:p>
          <a:p>
            <a:pPr lvl="1"/>
            <a:r>
              <a:rPr lang="pt-BR" sz="1100" dirty="0"/>
              <a:t>Saúde Mental e Trabalho pela UNICENTRO – Newton Paiva;</a:t>
            </a:r>
          </a:p>
          <a:p>
            <a:pPr lvl="1"/>
            <a:r>
              <a:rPr lang="pt-BR" sz="1100" dirty="0"/>
              <a:t>Psicologia do Tráfego pela Pós-Graduar;</a:t>
            </a:r>
          </a:p>
          <a:p>
            <a:pPr lvl="1"/>
            <a:r>
              <a:rPr lang="pt-BR" sz="1100" dirty="0"/>
              <a:t>Gestão em Projetos Ambientais pela PUCMINAS;</a:t>
            </a:r>
          </a:p>
          <a:p>
            <a:pPr lvl="1"/>
            <a:r>
              <a:rPr lang="pt-BR" sz="1100" dirty="0"/>
              <a:t>Psicologia Jurídica pela </a:t>
            </a:r>
            <a:r>
              <a:rPr lang="pt-BR" sz="1100" dirty="0" err="1"/>
              <a:t>Unifenas</a:t>
            </a:r>
            <a:r>
              <a:rPr lang="pt-BR" sz="1100" dirty="0"/>
              <a:t>/MG;</a:t>
            </a:r>
          </a:p>
          <a:p>
            <a:pPr lvl="1"/>
            <a:r>
              <a:rPr lang="pt-BR" sz="1100" dirty="0"/>
              <a:t>Ergonomia pela UFMG;</a:t>
            </a:r>
          </a:p>
          <a:p>
            <a:pPr lvl="1"/>
            <a:r>
              <a:rPr lang="pt-BR" sz="1100" dirty="0"/>
              <a:t>Dependência Química  EF .</a:t>
            </a:r>
          </a:p>
          <a:p>
            <a:pPr lvl="1"/>
            <a:endParaRPr lang="pt-BR" sz="1100" dirty="0"/>
          </a:p>
          <a:p>
            <a:r>
              <a:rPr lang="pt-BR" sz="1100" dirty="0"/>
              <a:t>Cursou:</a:t>
            </a:r>
          </a:p>
          <a:p>
            <a:pPr lvl="1"/>
            <a:r>
              <a:rPr lang="pt-BR" sz="1100" dirty="0"/>
              <a:t>Perícia Judicial e Assistência Técnica em Insalubridade e Periculosidade pela </a:t>
            </a:r>
            <a:r>
              <a:rPr lang="pt-BR" sz="1100" dirty="0" err="1"/>
              <a:t>Vendrame</a:t>
            </a:r>
            <a:r>
              <a:rPr lang="pt-BR" sz="1100" dirty="0"/>
              <a:t> Cursos/SP;</a:t>
            </a:r>
          </a:p>
          <a:p>
            <a:pPr lvl="1"/>
            <a:r>
              <a:rPr lang="pt-BR" sz="1100" dirty="0"/>
              <a:t>Gestão de Riscos da SST em estabelecimentos de Saúde pela FUNDACENTRO;</a:t>
            </a:r>
          </a:p>
          <a:p>
            <a:pPr lvl="1"/>
            <a:r>
              <a:rPr lang="pt-BR" sz="1100" dirty="0"/>
              <a:t>Método OCRA na Escola Brasiliana em Curitiba;</a:t>
            </a:r>
          </a:p>
          <a:p>
            <a:r>
              <a:rPr lang="pt-BR" sz="1100" dirty="0"/>
              <a:t>Credenciado pelo Departamento de Polícia Federal para Avaliação Psicológica para Porte de Arma;</a:t>
            </a:r>
          </a:p>
          <a:p>
            <a:r>
              <a:rPr lang="pt-BR" sz="1100" dirty="0"/>
              <a:t>Perito Judicial nas 19ª, 21ª e 27ª Varas do Trabalho de Belo Horizonte;</a:t>
            </a:r>
          </a:p>
          <a:p>
            <a:r>
              <a:rPr lang="pt-BR" sz="1100" dirty="0"/>
              <a:t>Proprietário da empresa SERCON-Saúde Ocupacional e Psicologia Empresarial e da clínica credenciada pelo DETRAN CAMP – Clínica de Avaliação Médica e Psicológica;</a:t>
            </a:r>
          </a:p>
        </p:txBody>
      </p:sp>
    </p:spTree>
    <p:extLst>
      <p:ext uri="{BB962C8B-B14F-4D97-AF65-F5344CB8AC3E}">
        <p14:creationId xmlns:p14="http://schemas.microsoft.com/office/powerpoint/2010/main" val="1726413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78504D8-1696-482E-9D02-D4E9DB6A5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/>
              <a:t>História da ACTRANS</a:t>
            </a:r>
          </a:p>
        </p:txBody>
      </p:sp>
      <p:pic>
        <p:nvPicPr>
          <p:cNvPr id="4" name="Imagem 3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B5D805F2-32F8-46F4-B0CC-CC9F15B855F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3" name="Espaço Reservado para Conteúdo 2">
            <a:extLst>
              <a:ext uri="{FF2B5EF4-FFF2-40B4-BE49-F238E27FC236}">
                <a16:creationId xmlns:a16="http://schemas.microsoft.com/office/drawing/2014/main" id="{07F2592A-E347-459D-BFCE-32C4A25B5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 lnSpcReduction="10000"/>
          </a:bodyPr>
          <a:lstStyle/>
          <a:p>
            <a:r>
              <a:rPr lang="pt-BR" sz="1700" dirty="0"/>
              <a:t>Foi fundada no dia 23 de abril de 2012;</a:t>
            </a:r>
          </a:p>
          <a:p>
            <a:endParaRPr lang="pt-BR" sz="1700" dirty="0"/>
          </a:p>
          <a:p>
            <a:r>
              <a:rPr lang="pt-BR" sz="1700" dirty="0"/>
              <a:t>Objetivo: trabalhar, coletivamente  em prol da capacitação profissional dos seus associados, interlocução com órgãos de controle,  apoio jurídico e administrativo  as clínicas de medicina e psicologia de tráfego do estado;</a:t>
            </a:r>
          </a:p>
          <a:p>
            <a:endParaRPr lang="pt-BR" sz="1700" dirty="0"/>
          </a:p>
          <a:p>
            <a:r>
              <a:rPr lang="pt-BR" sz="1700" dirty="0"/>
              <a:t>Composição atual da diretoria da ACTRANS:</a:t>
            </a:r>
          </a:p>
          <a:p>
            <a:pPr lvl="1"/>
            <a:r>
              <a:rPr lang="pt-BR" sz="1700" dirty="0"/>
              <a:t>Presidente: Carlos Luiz Souza</a:t>
            </a:r>
          </a:p>
          <a:p>
            <a:pPr lvl="1"/>
            <a:r>
              <a:rPr lang="pt-BR" sz="1700" dirty="0"/>
              <a:t>Vice-Presidente: Ana Maria Fernandes Godinho</a:t>
            </a:r>
          </a:p>
          <a:p>
            <a:pPr lvl="1"/>
            <a:r>
              <a:rPr lang="pt-BR" sz="1700" dirty="0"/>
              <a:t>Diretora Financeira: Giovana </a:t>
            </a:r>
            <a:r>
              <a:rPr lang="pt-BR" sz="1700" dirty="0" err="1"/>
              <a:t>Varoni</a:t>
            </a:r>
            <a:r>
              <a:rPr lang="pt-BR" sz="1700" dirty="0"/>
              <a:t> Ferreira de Carvalho</a:t>
            </a:r>
          </a:p>
          <a:p>
            <a:pPr lvl="1"/>
            <a:r>
              <a:rPr lang="pt-BR" sz="1700" dirty="0"/>
              <a:t>Diretor de Administração: João Batista Horta Murta Neto</a:t>
            </a:r>
          </a:p>
          <a:p>
            <a:pPr lvl="1"/>
            <a:r>
              <a:rPr lang="pt-BR" sz="1700" dirty="0"/>
              <a:t>Diretora de Cursos e Eventos: Adalgisa Aparecida Guimarães Pereira</a:t>
            </a:r>
          </a:p>
          <a:p>
            <a:pPr lvl="1"/>
            <a:r>
              <a:rPr lang="pt-BR" sz="1700" dirty="0"/>
              <a:t>Assessor Jurídico: Daniel Guimarães Medrado de Castro</a:t>
            </a:r>
          </a:p>
          <a:p>
            <a:pPr lvl="1"/>
            <a:r>
              <a:rPr lang="pt-BR" sz="1700" dirty="0"/>
              <a:t>Secretária Geral: Karla Leilane </a:t>
            </a:r>
            <a:r>
              <a:rPr lang="pt-BR" sz="1700" dirty="0" err="1"/>
              <a:t>Emerich</a:t>
            </a:r>
            <a:r>
              <a:rPr lang="pt-BR" sz="1700" dirty="0"/>
              <a:t> Pellegrini</a:t>
            </a:r>
          </a:p>
        </p:txBody>
      </p:sp>
    </p:spTree>
    <p:extLst>
      <p:ext uri="{BB962C8B-B14F-4D97-AF65-F5344CB8AC3E}">
        <p14:creationId xmlns:p14="http://schemas.microsoft.com/office/powerpoint/2010/main" val="27934196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6CDF8D-2216-4C6D-BCCF-0343BB2EB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 dirty="0"/>
              <a:t>Atuação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7D2518DF-D2DA-428E-8095-1646C61E133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8FB1BE-F9B6-4A7C-83D7-7685D24D5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 fontScale="92500" lnSpcReduction="10000"/>
          </a:bodyPr>
          <a:lstStyle/>
          <a:p>
            <a:r>
              <a:rPr lang="pt-BR" sz="1200" dirty="0"/>
              <a:t>Maior proximidade  com  o controle de clínicas do Detran/MG ;</a:t>
            </a:r>
          </a:p>
          <a:p>
            <a:endParaRPr lang="pt-BR" sz="1200" dirty="0"/>
          </a:p>
          <a:p>
            <a:r>
              <a:rPr lang="pt-BR" sz="1200" dirty="0" smtClean="0"/>
              <a:t>Elaboração de  projeto de comunicação  para aproximação receber demandas dos  associados;</a:t>
            </a:r>
            <a:endParaRPr lang="pt-BR" sz="1200" dirty="0"/>
          </a:p>
          <a:p>
            <a:endParaRPr lang="pt-BR" sz="1200" dirty="0"/>
          </a:p>
          <a:p>
            <a:r>
              <a:rPr lang="pt-BR" sz="1200" dirty="0"/>
              <a:t>Sistematização do agendamento da avalição psicológica e médica;</a:t>
            </a:r>
          </a:p>
          <a:p>
            <a:endParaRPr lang="pt-BR" sz="1200" dirty="0"/>
          </a:p>
          <a:p>
            <a:r>
              <a:rPr lang="pt-BR" sz="1200" dirty="0"/>
              <a:t>Reajuste dos valores  da avaliação médica e </a:t>
            </a:r>
            <a:r>
              <a:rPr lang="pt-BR" sz="1200" dirty="0" smtClean="0"/>
              <a:t>psicológica; </a:t>
            </a:r>
            <a:endParaRPr lang="pt-BR" sz="1200" dirty="0"/>
          </a:p>
          <a:p>
            <a:r>
              <a:rPr lang="pt-BR" sz="1200" dirty="0"/>
              <a:t>Parceria com a AMETRA e </a:t>
            </a:r>
            <a:r>
              <a:rPr lang="pt-BR" sz="1200" dirty="0" smtClean="0"/>
              <a:t>ABRAPSIT, atuação </a:t>
            </a:r>
            <a:r>
              <a:rPr lang="pt-BR" sz="1200" dirty="0"/>
              <a:t>na defesa da avaliação psicológica na renovação da CNH em todas as categorias junto ao relator do novo CTB-Deputado Federal Sergio Brito;</a:t>
            </a:r>
          </a:p>
          <a:p>
            <a:endParaRPr lang="pt-BR" sz="1200" dirty="0"/>
          </a:p>
          <a:p>
            <a:r>
              <a:rPr lang="pt-BR" sz="1200" dirty="0"/>
              <a:t>Organização de seminários voltados para o contexto do trânsito;</a:t>
            </a:r>
          </a:p>
          <a:p>
            <a:endParaRPr lang="pt-BR" sz="1200" dirty="0"/>
          </a:p>
          <a:p>
            <a:r>
              <a:rPr lang="pt-BR" sz="1200" dirty="0"/>
              <a:t>Em 2017, seu </a:t>
            </a:r>
            <a:r>
              <a:rPr lang="pt-BR" sz="1200" dirty="0" err="1"/>
              <a:t>presidiente</a:t>
            </a:r>
            <a:r>
              <a:rPr lang="pt-BR" sz="1200" dirty="0"/>
              <a:t> recebeu o prêmio </a:t>
            </a:r>
            <a:r>
              <a:rPr lang="pt-BR" sz="1200" dirty="0" err="1"/>
              <a:t>Rozestraten</a:t>
            </a:r>
            <a:r>
              <a:rPr lang="pt-BR" sz="1200" dirty="0"/>
              <a:t> pelas contribuições  para a psicologia do trânsito pela </a:t>
            </a:r>
            <a:r>
              <a:rPr lang="pt-BR" sz="1200" dirty="0" err="1"/>
              <a:t>Abrapsit</a:t>
            </a:r>
            <a:r>
              <a:rPr lang="pt-BR" sz="1200" dirty="0"/>
              <a:t> no congresso nacional  da ABRAMET/ABRAPSIT realizado na Bahia;</a:t>
            </a:r>
          </a:p>
          <a:p>
            <a:endParaRPr lang="pt-BR" sz="1200" dirty="0"/>
          </a:p>
          <a:p>
            <a:r>
              <a:rPr lang="pt-BR" sz="1200" dirty="0"/>
              <a:t>Compromisso com a educação Continuada: Capacitação dos psicólogos do trânsito;</a:t>
            </a:r>
          </a:p>
        </p:txBody>
      </p:sp>
    </p:spTree>
    <p:extLst>
      <p:ext uri="{BB962C8B-B14F-4D97-AF65-F5344CB8AC3E}">
        <p14:creationId xmlns:p14="http://schemas.microsoft.com/office/powerpoint/2010/main" val="1693404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3C639D-5678-4FD3-AC64-1D36D107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 dirty="0"/>
              <a:t>Prática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14A98006-6C6D-4B2E-8FC0-D3F7356B5B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CB5B6F-5A81-4166-8510-83E90981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/>
          </a:bodyPr>
          <a:lstStyle/>
          <a:p>
            <a:r>
              <a:rPr lang="pt-BR" sz="2000" dirty="0"/>
              <a:t>Seguir diretrizes das Resoluções 425/Contran;</a:t>
            </a:r>
          </a:p>
          <a:p>
            <a:pPr lvl="1"/>
            <a:r>
              <a:rPr lang="pt-BR" sz="1600" dirty="0"/>
              <a:t>007/2003 </a:t>
            </a:r>
            <a:r>
              <a:rPr lang="pt-BR" sz="1600" dirty="0" smtClean="0"/>
              <a:t>CFP, elaboração de documentos;</a:t>
            </a:r>
            <a:endParaRPr lang="pt-BR" sz="1600" dirty="0"/>
          </a:p>
          <a:p>
            <a:pPr lvl="1"/>
            <a:r>
              <a:rPr lang="pt-BR" sz="1600" dirty="0"/>
              <a:t>007/2009 </a:t>
            </a:r>
            <a:r>
              <a:rPr lang="pt-BR" sz="1600" dirty="0" smtClean="0"/>
              <a:t>CFP, normas e procedimentos para AP no contexto do transito;</a:t>
            </a:r>
            <a:endParaRPr lang="pt-BR" sz="1600" dirty="0"/>
          </a:p>
          <a:p>
            <a:pPr lvl="1"/>
            <a:r>
              <a:rPr lang="pt-BR" sz="1600" dirty="0"/>
              <a:t>009/2018 </a:t>
            </a:r>
            <a:r>
              <a:rPr lang="pt-BR" sz="1600" dirty="0" smtClean="0"/>
              <a:t>CFP, diretrizes para realização de AP;</a:t>
            </a:r>
          </a:p>
          <a:p>
            <a:pPr lvl="1"/>
            <a:r>
              <a:rPr lang="pt-BR" sz="1600" dirty="0" smtClean="0"/>
              <a:t>Código de ética do psicólogo;</a:t>
            </a:r>
            <a:endParaRPr lang="pt-BR" sz="1600" dirty="0"/>
          </a:p>
          <a:p>
            <a:pPr marL="457200" lvl="1" indent="0">
              <a:buNone/>
            </a:pPr>
            <a:endParaRPr lang="pt-BR" sz="1600" dirty="0"/>
          </a:p>
          <a:p>
            <a:r>
              <a:rPr lang="pt-BR" sz="2000" dirty="0"/>
              <a:t>Instruções controle de clínicas </a:t>
            </a:r>
            <a:r>
              <a:rPr lang="pt-BR" sz="2000" dirty="0" smtClean="0"/>
              <a:t>Detran/MG;</a:t>
            </a:r>
          </a:p>
          <a:p>
            <a:endParaRPr lang="pt-BR" sz="2000" dirty="0" smtClean="0"/>
          </a:p>
          <a:p>
            <a:pPr algn="just"/>
            <a:r>
              <a:rPr lang="pt-BR" sz="2000" dirty="0" smtClean="0"/>
              <a:t>Diretrizes baseadas hierarquicamente, Lei 9.503/97 – CTB,         Resoluções e 168/04 e 425/12 do Contran, Resoluções CFP, Decreto Estadual 44.546/07 e Portaria 354/12 Detran/MG.</a:t>
            </a:r>
            <a:endParaRPr lang="pt-BR" sz="2000" dirty="0"/>
          </a:p>
          <a:p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23856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3C639D-5678-4FD3-AC64-1D36D107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 dirty="0"/>
              <a:t>Avaliação Psicológica x Testagem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14A98006-6C6D-4B2E-8FC0-D3F7356B5B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CB5B6F-5A81-4166-8510-83E90981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000" dirty="0"/>
              <a:t>Avaliação psicológica é um processo de investigação de variáveis que constituem o comportamento humano em determinada situação, baseado em premissas e métodos científicos  de coleta, sistematização e interpretação de evidências (Cruz 2002).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Testagem psicológica é um campo caracterizado pelo uso de amostras de comportamento ancorados pela </a:t>
            </a:r>
            <a:r>
              <a:rPr lang="pt-BR" sz="2000" dirty="0" err="1"/>
              <a:t>psicometria</a:t>
            </a:r>
            <a:r>
              <a:rPr lang="pt-BR" sz="2000" dirty="0"/>
              <a:t>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Avaliar é diferente de examinar;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Avaliar é processo;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Examinar é realizar procedimento.</a:t>
            </a:r>
          </a:p>
        </p:txBody>
      </p:sp>
    </p:spTree>
    <p:extLst>
      <p:ext uri="{BB962C8B-B14F-4D97-AF65-F5344CB8AC3E}">
        <p14:creationId xmlns:p14="http://schemas.microsoft.com/office/powerpoint/2010/main" val="38956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3C639D-5678-4FD3-AC64-1D36D107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 dirty="0"/>
              <a:t>Problemática da Avaliação Generalizada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14A98006-6C6D-4B2E-8FC0-D3F7356B5B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CB5B6F-5A81-4166-8510-83E90981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000" dirty="0"/>
              <a:t>Um dos principais problemas no trabalho dos psicólogos não só os especialistas na área da avaliação é organizar os instrumentos e os procedimentos necessários a compreensão dos fenômenos psicológicos(</a:t>
            </a:r>
            <a:r>
              <a:rPr lang="pt-BR" sz="2000" dirty="0" err="1"/>
              <a:t>Alchieri</a:t>
            </a:r>
            <a:r>
              <a:rPr lang="pt-BR" sz="2000" dirty="0"/>
              <a:t> &amp;Cruz, 2003);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Críticas mais frequentes na atividade do psicólogo perito: Uma tendência em considerar o processo da avaliação psicológica pericial como uma atividade de “</a:t>
            </a:r>
            <a:r>
              <a:rPr lang="pt-BR" sz="2000" dirty="0" err="1"/>
              <a:t>check</a:t>
            </a:r>
            <a:r>
              <a:rPr lang="pt-BR" sz="2000" dirty="0"/>
              <a:t> in” do condutor para o trânsito, concentrada na aplicação e apuração de resultados dos instrumentos de exame psicológico de forma generalizada para toda a população(Cruz 2003);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 que estamos praticando? Como?</a:t>
            </a:r>
          </a:p>
        </p:txBody>
      </p:sp>
    </p:spTree>
    <p:extLst>
      <p:ext uri="{BB962C8B-B14F-4D97-AF65-F5344CB8AC3E}">
        <p14:creationId xmlns:p14="http://schemas.microsoft.com/office/powerpoint/2010/main" val="2037070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3C639D-5678-4FD3-AC64-1D36D107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 dirty="0"/>
              <a:t>Desafios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14A98006-6C6D-4B2E-8FC0-D3F7356B5B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CB5B6F-5A81-4166-8510-83E90981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/>
          </a:bodyPr>
          <a:lstStyle/>
          <a:p>
            <a:r>
              <a:rPr lang="pt-BR" sz="2000" dirty="0"/>
              <a:t>Avaliar necessidade de revisão da resolução 425</a:t>
            </a:r>
            <a:r>
              <a:rPr lang="pt-BR" sz="2000" dirty="0" smtClean="0"/>
              <a:t>;</a:t>
            </a:r>
          </a:p>
          <a:p>
            <a:r>
              <a:rPr lang="pt-BR" sz="2000" dirty="0" smtClean="0"/>
              <a:t>Viabilizar pesquisa para elaborar perfil ou contra/perfil de condutores de veículos automotores;</a:t>
            </a:r>
            <a:endParaRPr lang="pt-BR" sz="2000" dirty="0"/>
          </a:p>
          <a:p>
            <a:endParaRPr lang="pt-BR" sz="2000" dirty="0"/>
          </a:p>
          <a:p>
            <a:r>
              <a:rPr lang="pt-BR" sz="2000" dirty="0" smtClean="0"/>
              <a:t>Educação </a:t>
            </a:r>
            <a:r>
              <a:rPr lang="pt-BR" sz="2000" dirty="0"/>
              <a:t>continuada, capacitação e qualificação dos psicólogos peritos do trânsito;</a:t>
            </a:r>
          </a:p>
          <a:p>
            <a:endParaRPr lang="pt-BR" sz="2000" dirty="0"/>
          </a:p>
          <a:p>
            <a:r>
              <a:rPr lang="pt-BR" sz="2000" dirty="0"/>
              <a:t>Manutenção da avaliação psicológica no contexto do </a:t>
            </a:r>
            <a:r>
              <a:rPr lang="pt-BR" sz="2000" dirty="0" smtClean="0"/>
              <a:t>trânsito;</a:t>
            </a:r>
          </a:p>
          <a:p>
            <a:pPr algn="just"/>
            <a:r>
              <a:rPr lang="pt-BR" sz="2000" dirty="0" smtClean="0"/>
              <a:t>Compreensão por parte da nossa categoria o que seja o fenômeno do transito </a:t>
            </a:r>
            <a:r>
              <a:rPr lang="pt-BR" sz="2000" dirty="0" smtClean="0"/>
              <a:t>(conforme </a:t>
            </a:r>
            <a:r>
              <a:rPr lang="pt-BR" sz="2000" dirty="0" smtClean="0"/>
              <a:t>descrição da atividade de motorista/condutor presente no texto legal da legislação de transito) que estamos a avaliar.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24551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3C639D-5678-4FD3-AC64-1D36D107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pt-BR"/>
              <a:t>Agradecimentos</a:t>
            </a:r>
          </a:p>
        </p:txBody>
      </p:sp>
      <p:pic>
        <p:nvPicPr>
          <p:cNvPr id="5" name="Imagem 4" descr="Uma imagem contendo sinal, clip-art, ao ar livre, parar&#10;&#10;Descrição gerada com muito alta confiança">
            <a:extLst>
              <a:ext uri="{FF2B5EF4-FFF2-40B4-BE49-F238E27FC236}">
                <a16:creationId xmlns:a16="http://schemas.microsoft.com/office/drawing/2014/main" id="{14A98006-6C6D-4B2E-8FC0-D3F7356B5B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1715781"/>
            <a:ext cx="3425957" cy="3425957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CB5B6F-5A81-4166-8510-83E90981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/>
          </a:bodyPr>
          <a:lstStyle/>
          <a:p>
            <a:r>
              <a:rPr lang="pt-BR" sz="2000"/>
              <a:t>Muito obrigado pela atenção de todos!</a:t>
            </a:r>
          </a:p>
          <a:p>
            <a:endParaRPr lang="pt-BR" sz="2000"/>
          </a:p>
          <a:p>
            <a:r>
              <a:rPr lang="pt-BR" sz="2000"/>
              <a:t>Telefone: (31) 9 7185-3401;</a:t>
            </a:r>
          </a:p>
          <a:p>
            <a:endParaRPr lang="pt-BR" sz="2000"/>
          </a:p>
          <a:p>
            <a:r>
              <a:rPr lang="pt-BR" sz="2000"/>
              <a:t>E-mail: </a:t>
            </a:r>
            <a:r>
              <a:rPr lang="pt-BR" sz="2000">
                <a:hlinkClick r:id="rId3"/>
              </a:rPr>
              <a:t>actransmgdiretoria@gmail.com</a:t>
            </a:r>
            <a:r>
              <a:rPr lang="pt-BR" sz="2000"/>
              <a:t>;</a:t>
            </a:r>
          </a:p>
          <a:p>
            <a:endParaRPr lang="pt-BR" sz="2000"/>
          </a:p>
          <a:p>
            <a:r>
              <a:rPr lang="pt-BR" sz="2000"/>
              <a:t>Site: actransmg.com.br</a:t>
            </a:r>
          </a:p>
        </p:txBody>
      </p:sp>
    </p:spTree>
    <p:extLst>
      <p:ext uri="{BB962C8B-B14F-4D97-AF65-F5344CB8AC3E}">
        <p14:creationId xmlns:p14="http://schemas.microsoft.com/office/powerpoint/2010/main" val="3997969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744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I Encontro Mineiro de Avaliação Psicológica no Trânsito:a prática e os desafios </vt:lpstr>
      <vt:lpstr>Apresentação do Palestrante</vt:lpstr>
      <vt:lpstr>História da ACTRANS</vt:lpstr>
      <vt:lpstr>Atuação</vt:lpstr>
      <vt:lpstr>Prática</vt:lpstr>
      <vt:lpstr>Avaliação Psicológica x Testagem</vt:lpstr>
      <vt:lpstr>Problemática da Avaliação Generalizada</vt:lpstr>
      <vt:lpstr>Desafios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Encontro Mineiro de Avaliação Psicológica no Trânsito:a prática e os desafios</dc:title>
  <dc:creator>Gustavo Macedo</dc:creator>
  <cp:lastModifiedBy>Carlos</cp:lastModifiedBy>
  <cp:revision>10</cp:revision>
  <dcterms:created xsi:type="dcterms:W3CDTF">2018-09-17T12:34:57Z</dcterms:created>
  <dcterms:modified xsi:type="dcterms:W3CDTF">2018-09-19T14:55:54Z</dcterms:modified>
</cp:coreProperties>
</file>